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0" r:id="rId7"/>
    <p:sldId id="264" r:id="rId8"/>
    <p:sldId id="265" r:id="rId9"/>
    <p:sldId id="271" r:id="rId10"/>
    <p:sldId id="269" r:id="rId11"/>
    <p:sldId id="272"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84" autoAdjust="0"/>
  </p:normalViewPr>
  <p:slideViewPr>
    <p:cSldViewPr>
      <p:cViewPr>
        <p:scale>
          <a:sx n="91" d="100"/>
          <a:sy n="91" d="100"/>
        </p:scale>
        <p:origin x="-5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30.01.2017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30.01.2017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30.01.2017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30.01.2017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764704"/>
            <a:ext cx="7992888" cy="3672408"/>
          </a:xfrm>
        </p:spPr>
        <p:txBody>
          <a:bodyPr>
            <a:noAutofit/>
          </a:bodyPr>
          <a:lstStyle/>
          <a:p>
            <a:pPr indent="228600"/>
            <a:r>
              <a:rPr lang="ru-RU" sz="1800" b="1" dirty="0" smtClean="0">
                <a:solidFill>
                  <a:schemeClr val="bg1"/>
                </a:solidFill>
              </a:rPr>
              <a:t>Детский сад №31 «</a:t>
            </a:r>
            <a:r>
              <a:rPr lang="ru-RU" sz="1800" b="1" dirty="0" err="1" smtClean="0">
                <a:solidFill>
                  <a:schemeClr val="bg1"/>
                </a:solidFill>
              </a:rPr>
              <a:t>Дюймовочка</a:t>
            </a:r>
            <a:r>
              <a:rPr lang="ru-RU" sz="1800" b="1" dirty="0" smtClean="0">
                <a:solidFill>
                  <a:schemeClr val="bg1"/>
                </a:solidFill>
              </a:rPr>
              <a:t>» г. Зеленогорск</a:t>
            </a:r>
            <a:br>
              <a:rPr lang="ru-RU" sz="1800" b="1" dirty="0" smtClean="0">
                <a:solidFill>
                  <a:schemeClr val="bg1"/>
                </a:solidFill>
              </a:rPr>
            </a:br>
            <a:r>
              <a:rPr lang="ru-RU" sz="1800" b="1" dirty="0">
                <a:solidFill>
                  <a:schemeClr val="bg1"/>
                </a:solidFill>
              </a:rPr>
              <a:t/>
            </a:r>
            <a:br>
              <a:rPr lang="ru-RU" sz="1800" b="1" dirty="0">
                <a:solidFill>
                  <a:schemeClr val="bg1"/>
                </a:solidFill>
              </a:rPr>
            </a:br>
            <a:r>
              <a:rPr lang="ru-RU" sz="1800" b="1" dirty="0" smtClean="0">
                <a:solidFill>
                  <a:schemeClr val="bg1"/>
                </a:solidFill>
              </a:rPr>
              <a:t/>
            </a:r>
            <a:br>
              <a:rPr lang="ru-RU" sz="1800" b="1" dirty="0" smtClean="0">
                <a:solidFill>
                  <a:schemeClr val="bg1"/>
                </a:solidFill>
              </a:rPr>
            </a:br>
            <a:r>
              <a:rPr lang="ru-RU" sz="3200" b="1" dirty="0" smtClean="0">
                <a:solidFill>
                  <a:srgbClr val="00B050"/>
                </a:solidFill>
                <a:effectLst>
                  <a:outerShdw blurRad="38100" dist="38100" dir="2700000" algn="tl">
                    <a:srgbClr val="000000">
                      <a:alpha val="43137"/>
                    </a:srgbClr>
                  </a:outerShdw>
                </a:effectLst>
                <a:latin typeface="Calibri" pitchFamily="34" charset="0"/>
              </a:rPr>
              <a:t>«Современные </a:t>
            </a:r>
            <a:r>
              <a:rPr lang="ru-RU" sz="3200" b="1" dirty="0">
                <a:solidFill>
                  <a:srgbClr val="00B050"/>
                </a:solidFill>
                <a:effectLst>
                  <a:outerShdw blurRad="38100" dist="38100" dir="2700000" algn="tl">
                    <a:srgbClr val="000000">
                      <a:alpha val="43137"/>
                    </a:srgbClr>
                  </a:outerShdw>
                </a:effectLst>
                <a:latin typeface="Calibri" pitchFamily="34" charset="0"/>
              </a:rPr>
              <a:t>технологии в работе музыкального руководителя дошкольного учреждения</a:t>
            </a:r>
            <a:r>
              <a:rPr lang="ru-RU" sz="3200" b="1" dirty="0" smtClean="0">
                <a:solidFill>
                  <a:srgbClr val="00B050"/>
                </a:solidFill>
                <a:effectLst>
                  <a:outerShdw blurRad="38100" dist="38100" dir="2700000" algn="tl">
                    <a:srgbClr val="000000">
                      <a:alpha val="43137"/>
                    </a:srgbClr>
                  </a:outerShdw>
                </a:effectLst>
                <a:latin typeface="Calibri" pitchFamily="34" charset="0"/>
              </a:rPr>
              <a:t>.»</a:t>
            </a:r>
            <a:endParaRPr lang="ru-RU" sz="3200" b="1" dirty="0">
              <a:solidFill>
                <a:srgbClr val="00B050"/>
              </a:solidFill>
              <a:effectLst>
                <a:outerShdw blurRad="38100" dist="38100" dir="2700000" algn="tl">
                  <a:srgbClr val="000000">
                    <a:alpha val="43137"/>
                  </a:srgbClr>
                </a:outerShdw>
              </a:effectLst>
              <a:latin typeface="Calibri" pitchFamily="34" charset="0"/>
            </a:endParaRPr>
          </a:p>
        </p:txBody>
      </p:sp>
      <p:sp>
        <p:nvSpPr>
          <p:cNvPr id="3" name="Подзаголовок 2"/>
          <p:cNvSpPr>
            <a:spLocks noGrp="1"/>
          </p:cNvSpPr>
          <p:nvPr>
            <p:ph type="subTitle" idx="1"/>
          </p:nvPr>
        </p:nvSpPr>
        <p:spPr>
          <a:xfrm>
            <a:off x="1907704" y="4581128"/>
            <a:ext cx="6480720" cy="1944216"/>
          </a:xfrm>
        </p:spPr>
        <p:txBody>
          <a:bodyPr>
            <a:normAutofit/>
          </a:bodyPr>
          <a:lstStyle/>
          <a:p>
            <a:pPr algn="r"/>
            <a:endParaRPr lang="ru-RU" sz="2000" b="1" dirty="0" smtClean="0">
              <a:solidFill>
                <a:schemeClr val="tx1"/>
              </a:solidFill>
            </a:endParaRPr>
          </a:p>
          <a:p>
            <a:pPr algn="r"/>
            <a:r>
              <a:rPr lang="ru-RU" sz="1800" b="1" i="1" dirty="0" smtClean="0">
                <a:solidFill>
                  <a:schemeClr val="bg1"/>
                </a:solidFill>
              </a:rPr>
              <a:t>Подготовила:</a:t>
            </a:r>
          </a:p>
          <a:p>
            <a:pPr algn="r"/>
            <a:r>
              <a:rPr lang="ru-RU" sz="1800" b="1" i="1" dirty="0" smtClean="0">
                <a:solidFill>
                  <a:schemeClr val="bg1"/>
                </a:solidFill>
              </a:rPr>
              <a:t>Корчагина О.А. - музыкальный руководитель </a:t>
            </a:r>
          </a:p>
          <a:p>
            <a:pPr lvl="0" algn="r"/>
            <a:endParaRPr lang="ru-RU" sz="1800" b="1" dirty="0">
              <a:solidFill>
                <a:prstClr val="black"/>
              </a:solidFill>
            </a:endParaRPr>
          </a:p>
          <a:p>
            <a:pPr lvl="0"/>
            <a:r>
              <a:rPr lang="ru-RU" sz="1800" b="1" dirty="0" smtClean="0">
                <a:solidFill>
                  <a:prstClr val="black"/>
                </a:solidFill>
              </a:rPr>
              <a:t>Зеленогорск 2017</a:t>
            </a:r>
            <a:endParaRPr lang="ru-RU" sz="1800" b="1" dirty="0">
              <a:solidFill>
                <a:prstClr val="black"/>
              </a:solidFill>
            </a:endParaRPr>
          </a:p>
          <a:p>
            <a:endParaRPr lang="ru-RU" sz="1800" b="1" dirty="0">
              <a:solidFill>
                <a:schemeClr val="bg1"/>
              </a:solidFill>
            </a:endParaRPr>
          </a:p>
        </p:txBody>
      </p:sp>
    </p:spTree>
    <p:extLst>
      <p:ext uri="{BB962C8B-B14F-4D97-AF65-F5344CB8AC3E}">
        <p14:creationId xmlns:p14="http://schemas.microsoft.com/office/powerpoint/2010/main" val="2022109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0"/>
            <a:ext cx="8229600" cy="4709120"/>
          </a:xfrm>
        </p:spPr>
        <p:txBody>
          <a:bodyPr>
            <a:noAutofit/>
          </a:bodyPr>
          <a:lstStyle/>
          <a:p>
            <a:pPr marL="0" indent="0">
              <a:buNone/>
            </a:pPr>
            <a:r>
              <a:rPr lang="ru-RU" b="1" i="1" u="sng" dirty="0" smtClean="0">
                <a:solidFill>
                  <a:srgbClr val="00B050"/>
                </a:solidFill>
                <a:effectLst>
                  <a:outerShdw blurRad="38100" dist="38100" dir="2700000" algn="tl">
                    <a:srgbClr val="000000">
                      <a:alpha val="43137"/>
                    </a:srgbClr>
                  </a:outerShdw>
                </a:effectLst>
                <a:latin typeface="+mj-lt"/>
              </a:rPr>
              <a:t>ВЫВОД:</a:t>
            </a:r>
          </a:p>
          <a:p>
            <a:pPr marL="0" indent="0">
              <a:buNone/>
            </a:pPr>
            <a:r>
              <a:rPr lang="ru-RU" sz="2400" b="1" i="1" dirty="0" smtClean="0">
                <a:solidFill>
                  <a:schemeClr val="bg1"/>
                </a:solidFill>
              </a:rPr>
              <a:t>Работа </a:t>
            </a:r>
            <a:r>
              <a:rPr lang="ru-RU" sz="2400" b="1" i="1" dirty="0">
                <a:solidFill>
                  <a:schemeClr val="bg1"/>
                </a:solidFill>
              </a:rPr>
              <a:t>над </a:t>
            </a:r>
            <a:r>
              <a:rPr lang="ru-RU" sz="2400" b="1" i="1" dirty="0" smtClean="0">
                <a:solidFill>
                  <a:schemeClr val="bg1"/>
                </a:solidFill>
              </a:rPr>
              <a:t>постановками </a:t>
            </a:r>
            <a:r>
              <a:rPr lang="ru-RU" sz="2400" b="1" i="1" dirty="0">
                <a:solidFill>
                  <a:schemeClr val="bg1"/>
                </a:solidFill>
              </a:rPr>
              <a:t>м</a:t>
            </a:r>
            <a:r>
              <a:rPr lang="ru-RU" sz="2400" b="1" i="1" dirty="0" smtClean="0">
                <a:solidFill>
                  <a:schemeClr val="bg1"/>
                </a:solidFill>
              </a:rPr>
              <a:t>узыкальных сказок</a:t>
            </a:r>
            <a:r>
              <a:rPr lang="ru-RU" sz="2400" dirty="0">
                <a:solidFill>
                  <a:schemeClr val="bg1"/>
                </a:solidFill>
              </a:rPr>
              <a:t> </a:t>
            </a:r>
            <a:r>
              <a:rPr lang="ru-RU" sz="2400" b="1" i="1" dirty="0" smtClean="0">
                <a:solidFill>
                  <a:schemeClr val="bg1"/>
                </a:solidFill>
              </a:rPr>
              <a:t>позволяет </a:t>
            </a:r>
            <a:r>
              <a:rPr lang="ru-RU" sz="2400" b="1" i="1" dirty="0">
                <a:solidFill>
                  <a:schemeClr val="bg1"/>
                </a:solidFill>
              </a:rPr>
              <a:t>развить у </a:t>
            </a:r>
            <a:r>
              <a:rPr lang="ru-RU" sz="2400" b="1" i="1" dirty="0" smtClean="0">
                <a:solidFill>
                  <a:schemeClr val="bg1"/>
                </a:solidFill>
              </a:rPr>
              <a:t>детей:</a:t>
            </a:r>
          </a:p>
          <a:p>
            <a:r>
              <a:rPr lang="ru-RU" sz="2400" b="1" i="1" dirty="0" smtClean="0">
                <a:solidFill>
                  <a:schemeClr val="bg1"/>
                </a:solidFill>
              </a:rPr>
              <a:t> </a:t>
            </a:r>
            <a:r>
              <a:rPr lang="ru-RU" sz="2400" b="1" i="1" dirty="0">
                <a:solidFill>
                  <a:schemeClr val="bg1"/>
                </a:solidFill>
              </a:rPr>
              <a:t>интерес к музыкальной и театральной деятельности</a:t>
            </a:r>
            <a:r>
              <a:rPr lang="ru-RU" sz="2400" b="1" i="1" dirty="0" smtClean="0">
                <a:solidFill>
                  <a:schemeClr val="bg1"/>
                </a:solidFill>
              </a:rPr>
              <a:t>;</a:t>
            </a:r>
            <a:endParaRPr lang="ru-RU" sz="2400" dirty="0">
              <a:solidFill>
                <a:schemeClr val="bg1"/>
              </a:solidFill>
            </a:endParaRPr>
          </a:p>
          <a:p>
            <a:r>
              <a:rPr lang="ru-RU" sz="2400" b="1" i="1" dirty="0" smtClean="0">
                <a:solidFill>
                  <a:schemeClr val="bg1"/>
                </a:solidFill>
              </a:rPr>
              <a:t>способствует </a:t>
            </a:r>
            <a:r>
              <a:rPr lang="ru-RU" sz="2400" b="1" i="1" dirty="0">
                <a:solidFill>
                  <a:schemeClr val="bg1"/>
                </a:solidFill>
              </a:rPr>
              <a:t>личностному росту детей, воспитанию сильной, трудолюбивой творческой, жизнеспособной личности</a:t>
            </a:r>
            <a:r>
              <a:rPr lang="ru-RU" sz="2400" b="1" i="1" dirty="0" smtClean="0">
                <a:solidFill>
                  <a:schemeClr val="bg1"/>
                </a:solidFill>
              </a:rPr>
              <a:t>,</a:t>
            </a:r>
          </a:p>
          <a:p>
            <a:r>
              <a:rPr lang="ru-RU" sz="2400" b="1" i="1" dirty="0" smtClean="0">
                <a:solidFill>
                  <a:schemeClr val="bg1"/>
                </a:solidFill>
              </a:rPr>
              <a:t> </a:t>
            </a:r>
            <a:r>
              <a:rPr lang="ru-RU" sz="2400" b="1" i="1" dirty="0">
                <a:solidFill>
                  <a:schemeClr val="bg1"/>
                </a:solidFill>
              </a:rPr>
              <a:t>развитию социальных навыков и общему развитию </a:t>
            </a:r>
            <a:r>
              <a:rPr lang="ru-RU" sz="2400" b="1" i="1" dirty="0" smtClean="0">
                <a:solidFill>
                  <a:schemeClr val="bg1"/>
                </a:solidFill>
              </a:rPr>
              <a:t>детей</a:t>
            </a:r>
            <a:r>
              <a:rPr lang="ru-RU" sz="2800" dirty="0"/>
              <a:t/>
            </a:r>
            <a:br>
              <a:rPr lang="ru-RU" sz="2800" dirty="0"/>
            </a:br>
            <a:r>
              <a:rPr lang="ru-RU" sz="2400" dirty="0"/>
              <a:t/>
            </a:r>
            <a:br>
              <a:rPr lang="ru-RU" sz="2400" dirty="0"/>
            </a:br>
            <a:endParaRPr lang="ru-RU" sz="2800" dirty="0"/>
          </a:p>
        </p:txBody>
      </p:sp>
      <p:pic>
        <p:nvPicPr>
          <p:cNvPr id="4098" name="Picture 2" descr="C:\Documents and Settings\оля\Рабочий стол\DSC004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8100" y="-1252538"/>
            <a:ext cx="13460413" cy="1009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17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ru-RU" sz="5400" b="1" i="1" dirty="0" smtClean="0">
                <a:solidFill>
                  <a:srgbClr val="00B050"/>
                </a:solidFill>
                <a:effectLst>
                  <a:outerShdw blurRad="38100" dist="38100" dir="2700000" algn="tl">
                    <a:srgbClr val="000000">
                      <a:alpha val="43137"/>
                    </a:srgbClr>
                  </a:outerShdw>
                </a:effectLst>
              </a:rPr>
              <a:t>СПАСИБО </a:t>
            </a:r>
          </a:p>
          <a:p>
            <a:pPr marL="0" indent="0" algn="ctr">
              <a:buNone/>
            </a:pPr>
            <a:r>
              <a:rPr lang="ru-RU" sz="5400" b="1" i="1" dirty="0" smtClean="0">
                <a:solidFill>
                  <a:srgbClr val="00B050"/>
                </a:solidFill>
                <a:effectLst>
                  <a:outerShdw blurRad="38100" dist="38100" dir="2700000" algn="tl">
                    <a:srgbClr val="000000">
                      <a:alpha val="43137"/>
                    </a:srgbClr>
                  </a:outerShdw>
                </a:effectLst>
              </a:rPr>
              <a:t>ЗА</a:t>
            </a:r>
          </a:p>
          <a:p>
            <a:pPr marL="0" indent="0" algn="ctr">
              <a:buNone/>
            </a:pPr>
            <a:r>
              <a:rPr lang="ru-RU" sz="5400" b="1" i="1" dirty="0" smtClean="0">
                <a:solidFill>
                  <a:srgbClr val="00B050"/>
                </a:solidFill>
                <a:effectLst>
                  <a:outerShdw blurRad="38100" dist="38100" dir="2700000" algn="tl">
                    <a:srgbClr val="000000">
                      <a:alpha val="43137"/>
                    </a:srgbClr>
                  </a:outerShdw>
                </a:effectLst>
              </a:rPr>
              <a:t> ВНИМАНИЕ</a:t>
            </a:r>
            <a:endParaRPr lang="ru-RU" sz="5400"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4029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4"/>
            <a:ext cx="8229600" cy="5361459"/>
          </a:xfrm>
        </p:spPr>
        <p:txBody>
          <a:bodyPr>
            <a:normAutofit fontScale="92500"/>
          </a:bodyPr>
          <a:lstStyle/>
          <a:p>
            <a:pPr marL="0" indent="0">
              <a:buNone/>
            </a:pPr>
            <a:r>
              <a:rPr lang="ru-RU" sz="2000" b="1" dirty="0" smtClean="0">
                <a:solidFill>
                  <a:schemeClr val="bg1"/>
                </a:solidFill>
              </a:rPr>
              <a:t>        </a:t>
            </a:r>
            <a:r>
              <a:rPr lang="ru-RU" sz="2400" b="1" i="1" u="sng" dirty="0">
                <a:solidFill>
                  <a:srgbClr val="00B050"/>
                </a:solidFill>
                <a:effectLst>
                  <a:outerShdw blurRad="38100" dist="38100" dir="2700000" algn="tl">
                    <a:srgbClr val="000000">
                      <a:alpha val="43137"/>
                    </a:srgbClr>
                  </a:outerShdw>
                </a:effectLst>
              </a:rPr>
              <a:t>На современном этапе развития происходят изменения в образовательных процессах: содержание образования усложняется, акцентируя внимание педагогов дошкольного образования на развитие творческих и интеллектуальных способностей детей, коррекции эмоционально-волевой и двигательной сфер; на смену традиционным методам приходят активные методы обучения и воспитания, направленные на активизацию познавательного развития ребенка. В этих изменяющихся условиях педагогу дошкольного образования необходимо уметь ориентироваться в многообразии интегративных подходов к развитию детей, в широком спектре современных технологий.</a:t>
            </a:r>
          </a:p>
          <a:p>
            <a:pPr marL="0" indent="0">
              <a:buNone/>
            </a:pPr>
            <a:r>
              <a:rPr lang="ru-RU" sz="2400" b="1" i="1" u="sng" dirty="0">
                <a:solidFill>
                  <a:srgbClr val="00B050"/>
                </a:solidFill>
                <a:effectLst>
                  <a:outerShdw blurRad="38100" dist="38100" dir="2700000" algn="tl">
                    <a:srgbClr val="000000">
                      <a:alpha val="43137"/>
                    </a:srgbClr>
                  </a:outerShdw>
                </a:effectLst>
              </a:rPr>
              <a:t>Новые подходы к музыкальному воспитанию требуют использования наиболее эффективных современных технологий в музыкальном развитии дошкольника.</a:t>
            </a:r>
          </a:p>
        </p:txBody>
      </p:sp>
    </p:spTree>
    <p:extLst>
      <p:ext uri="{BB962C8B-B14F-4D97-AF65-F5344CB8AC3E}">
        <p14:creationId xmlns:p14="http://schemas.microsoft.com/office/powerpoint/2010/main" val="2714794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556792"/>
            <a:ext cx="8229600" cy="4525963"/>
          </a:xfrm>
        </p:spPr>
        <p:txBody>
          <a:bodyPr>
            <a:normAutofit/>
          </a:bodyPr>
          <a:lstStyle/>
          <a:p>
            <a:pPr marL="0" indent="0">
              <a:buNone/>
            </a:pPr>
            <a:r>
              <a:rPr lang="ru-RU" sz="2000" dirty="0" smtClean="0">
                <a:solidFill>
                  <a:schemeClr val="bg1"/>
                </a:solidFill>
              </a:rPr>
              <a:t>	</a:t>
            </a:r>
            <a:r>
              <a:rPr lang="ru-RU" sz="2400" b="1" dirty="0">
                <a:solidFill>
                  <a:schemeClr val="bg1"/>
                </a:solidFill>
              </a:rPr>
              <a:t>Что такое педагогическая технология? Это инструмент, позволяющий педагогу, музыкальному руководителю детского сада эффективно (с высокой вероятностью получения желаемого результата) решать задачи своей профессиональной деятельности. </a:t>
            </a:r>
            <a:r>
              <a:rPr lang="ru-RU" b="1" i="1" u="sng" dirty="0" smtClean="0">
                <a:solidFill>
                  <a:srgbClr val="00B050"/>
                </a:solidFill>
                <a:effectLst>
                  <a:outerShdw blurRad="38100" dist="38100" dir="2700000" algn="tl">
                    <a:srgbClr val="000000">
                      <a:alpha val="43137"/>
                    </a:srgbClr>
                  </a:outerShdw>
                </a:effectLst>
              </a:rPr>
              <a:t>особенно это актуально на данном современном этапе</a:t>
            </a:r>
            <a:endParaRPr lang="ru-RU" b="1" i="1" u="sng"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9082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6632"/>
            <a:ext cx="8229600" cy="6552728"/>
          </a:xfrm>
        </p:spPr>
        <p:txBody>
          <a:bodyPr>
            <a:normAutofit fontScale="47500" lnSpcReduction="20000"/>
          </a:bodyPr>
          <a:lstStyle/>
          <a:p>
            <a:pPr marL="0" indent="0">
              <a:lnSpc>
                <a:spcPct val="120000"/>
              </a:lnSpc>
              <a:buNone/>
            </a:pPr>
            <a:r>
              <a:rPr lang="ru-RU" dirty="0" smtClean="0"/>
              <a:t>	</a:t>
            </a:r>
            <a:r>
              <a:rPr lang="ru-RU" sz="6400" b="1" i="1" dirty="0" smtClean="0">
                <a:solidFill>
                  <a:schemeClr val="bg1"/>
                </a:solidFill>
              </a:rPr>
              <a:t>Проект </a:t>
            </a:r>
            <a:r>
              <a:rPr lang="ru-RU" sz="6400" b="1" i="1" dirty="0">
                <a:solidFill>
                  <a:schemeClr val="bg1"/>
                </a:solidFill>
              </a:rPr>
              <a:t>стандарта дошкольного образования, определяя обязательный минимум содержания программы, реализуемой в ДОУ, </a:t>
            </a:r>
            <a:r>
              <a:rPr lang="ru-RU" sz="6400" b="1" i="1" u="sng" dirty="0">
                <a:solidFill>
                  <a:srgbClr val="00B050"/>
                </a:solidFill>
                <a:effectLst>
                  <a:outerShdw blurRad="38100" dist="38100" dir="2700000" algn="tl">
                    <a:srgbClr val="000000">
                      <a:alpha val="43137"/>
                    </a:srgbClr>
                  </a:outerShdw>
                </a:effectLst>
              </a:rPr>
              <a:t>выдвигает ряд требований к социально-личностному развитию его воспитанников. </a:t>
            </a:r>
          </a:p>
          <a:p>
            <a:pPr>
              <a:lnSpc>
                <a:spcPct val="120000"/>
              </a:lnSpc>
            </a:pPr>
            <a:r>
              <a:rPr lang="ru-RU" sz="6200" b="1" dirty="0">
                <a:solidFill>
                  <a:schemeClr val="bg1"/>
                </a:solidFill>
              </a:rPr>
              <a:t>Для того, чтобы решить основную задачу развития музыкального воспитания дошкольников, музыкальные руководители  используют в своей работе новые программы и технологии в различных видах музыкальной деятельности. </a:t>
            </a:r>
            <a:endParaRPr lang="ru-RU" sz="3600" b="1" dirty="0" smtClean="0">
              <a:solidFill>
                <a:schemeClr val="bg1"/>
              </a:solidFill>
            </a:endParaRPr>
          </a:p>
          <a:p>
            <a:pPr>
              <a:buFontTx/>
              <a:buChar char="-"/>
            </a:pPr>
            <a:endParaRPr lang="ru-RU" dirty="0">
              <a:solidFill>
                <a:schemeClr val="bg1"/>
              </a:solidFill>
            </a:endParaRPr>
          </a:p>
        </p:txBody>
      </p:sp>
    </p:spTree>
    <p:extLst>
      <p:ext uri="{BB962C8B-B14F-4D97-AF65-F5344CB8AC3E}">
        <p14:creationId xmlns:p14="http://schemas.microsoft.com/office/powerpoint/2010/main" val="3929084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normAutofit fontScale="62500" lnSpcReduction="20000"/>
          </a:bodyPr>
          <a:lstStyle/>
          <a:p>
            <a:pPr marL="0" indent="0">
              <a:lnSpc>
                <a:spcPct val="150000"/>
              </a:lnSpc>
              <a:buNone/>
            </a:pPr>
            <a:r>
              <a:rPr lang="ru-RU" dirty="0" smtClean="0"/>
              <a:t>	</a:t>
            </a:r>
            <a:r>
              <a:rPr lang="ru-RU" sz="2800" b="1" i="1" dirty="0">
                <a:solidFill>
                  <a:schemeClr val="bg1"/>
                </a:solidFill>
              </a:rPr>
              <a:t>Слушание музыки развивает интерес, любовь к ней, расширяет музыкальный кругозор, повышает музыкальную восприимчивость детей, воспитывает зачатки музыкального вкуса.</a:t>
            </a:r>
          </a:p>
          <a:p>
            <a:pPr marL="0" indent="0">
              <a:lnSpc>
                <a:spcPct val="150000"/>
              </a:lnSpc>
              <a:buNone/>
            </a:pPr>
            <a:r>
              <a:rPr lang="ru-RU" sz="2800" b="1" i="1" dirty="0">
                <a:solidFill>
                  <a:schemeClr val="bg1"/>
                </a:solidFill>
              </a:rPr>
              <a:t>	Музыкальные произведения для детей должны быть художественными, мелодичными, доставлять наслаждение своей красотой. Они должны передавать чувства, настроения, доступные детям. Объём детского внимания невелик. Поэтому для слушания подбирают небольшие по объёму произведения с яркой мелодией, несложной гармонией, ясной формой. Используют как инструментальную музыку, так и вокальную (песня, романс, ария), которая может быть с сопровождением и без него. Использование средств информационных технологий позволяет сделать процесс обучения и развития ребёнка достаточно эффективным, открывает новые возможности музыкального образования не только для  ребёнка, но и для музыкального руководителя.</a:t>
            </a:r>
            <a:endParaRPr lang="ru-RU" sz="2800" b="1" i="1" dirty="0">
              <a:solidFill>
                <a:schemeClr val="bg1"/>
              </a:solidFill>
            </a:endParaRPr>
          </a:p>
        </p:txBody>
      </p:sp>
    </p:spTree>
    <p:extLst>
      <p:ext uri="{BB962C8B-B14F-4D97-AF65-F5344CB8AC3E}">
        <p14:creationId xmlns:p14="http://schemas.microsoft.com/office/powerpoint/2010/main" val="2350267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32656"/>
            <a:ext cx="8229600" cy="5606083"/>
          </a:xfrm>
        </p:spPr>
        <p:txBody>
          <a:bodyPr>
            <a:normAutofit fontScale="55000" lnSpcReduction="20000"/>
          </a:bodyPr>
          <a:lstStyle/>
          <a:p>
            <a:pPr marL="0" indent="0" algn="ctr">
              <a:lnSpc>
                <a:spcPct val="150000"/>
              </a:lnSpc>
              <a:buNone/>
            </a:pPr>
            <a:r>
              <a:rPr lang="ru-RU" sz="2900" b="1" dirty="0">
                <a:solidFill>
                  <a:schemeClr val="bg1"/>
                </a:solidFill>
              </a:rPr>
              <a:t>  Проект музыкального лектория на </a:t>
            </a:r>
            <a:r>
              <a:rPr lang="ru-RU" sz="2900" b="1" dirty="0" smtClean="0">
                <a:solidFill>
                  <a:schemeClr val="bg1"/>
                </a:solidFill>
              </a:rPr>
              <a:t>тему  «Музыкальное </a:t>
            </a:r>
            <a:r>
              <a:rPr lang="ru-RU" sz="2900" b="1" dirty="0">
                <a:solidFill>
                  <a:schemeClr val="bg1"/>
                </a:solidFill>
              </a:rPr>
              <a:t>путешествие</a:t>
            </a:r>
            <a:r>
              <a:rPr lang="ru-RU" sz="2900" b="1" dirty="0" smtClean="0">
                <a:solidFill>
                  <a:schemeClr val="bg1"/>
                </a:solidFill>
              </a:rPr>
              <a:t>»</a:t>
            </a:r>
          </a:p>
          <a:p>
            <a:pPr algn="ctr">
              <a:spcAft>
                <a:spcPts val="0"/>
              </a:spcAft>
            </a:pPr>
            <a:r>
              <a:rPr lang="ru-RU" sz="2400" b="1" dirty="0">
                <a:solidFill>
                  <a:srgbClr val="333333"/>
                </a:solidFill>
                <a:latin typeface="Arial"/>
                <a:ea typeface="Times New Roman"/>
              </a:rPr>
              <a:t>Перспективный план</a:t>
            </a:r>
            <a:endParaRPr lang="ru-RU" sz="2400" dirty="0">
              <a:latin typeface="Times New Roman"/>
              <a:ea typeface="Times New Roman"/>
            </a:endParaRPr>
          </a:p>
          <a:p>
            <a:pPr>
              <a:spcAft>
                <a:spcPts val="0"/>
              </a:spcAft>
            </a:pPr>
            <a:r>
              <a:rPr lang="ru-RU" sz="2400" b="1" dirty="0">
                <a:solidFill>
                  <a:srgbClr val="333333"/>
                </a:solidFill>
                <a:latin typeface="Arial"/>
                <a:ea typeface="Times New Roman"/>
              </a:rPr>
              <a:t>Октябрь.</a:t>
            </a:r>
            <a:endParaRPr lang="ru-RU" sz="2400" dirty="0">
              <a:latin typeface="Times New Roman"/>
              <a:ea typeface="Times New Roman"/>
            </a:endParaRPr>
          </a:p>
          <a:p>
            <a:pPr>
              <a:spcBef>
                <a:spcPts val="1125"/>
              </a:spcBef>
              <a:spcAft>
                <a:spcPts val="1125"/>
              </a:spcAft>
            </a:pPr>
            <a:r>
              <a:rPr lang="ru-RU" sz="2400" dirty="0">
                <a:solidFill>
                  <a:srgbClr val="333333"/>
                </a:solidFill>
                <a:latin typeface="Arial"/>
                <a:ea typeface="Times New Roman"/>
              </a:rPr>
              <a:t>Знакомство со звуками окружающего мира, о возникновении музыкальных инструментов.</a:t>
            </a:r>
            <a:endParaRPr lang="ru-RU" sz="2400" dirty="0">
              <a:latin typeface="Times New Roman"/>
              <a:ea typeface="Times New Roman"/>
            </a:endParaRPr>
          </a:p>
          <a:p>
            <a:pPr>
              <a:spcBef>
                <a:spcPts val="1125"/>
              </a:spcBef>
              <a:spcAft>
                <a:spcPts val="1125"/>
              </a:spcAft>
            </a:pPr>
            <a:r>
              <a:rPr lang="ru-RU" sz="2400" dirty="0">
                <a:solidFill>
                  <a:srgbClr val="333333"/>
                </a:solidFill>
                <a:latin typeface="Arial"/>
                <a:ea typeface="Times New Roman"/>
              </a:rPr>
              <a:t>Познакомиться с пониманиями: музыкальные и немузыкальные звуки.</a:t>
            </a:r>
            <a:endParaRPr lang="ru-RU" sz="2400" dirty="0">
              <a:latin typeface="Times New Roman"/>
              <a:ea typeface="Times New Roman"/>
            </a:endParaRPr>
          </a:p>
          <a:p>
            <a:pPr>
              <a:spcAft>
                <a:spcPts val="0"/>
              </a:spcAft>
            </a:pPr>
            <a:r>
              <a:rPr lang="ru-RU" sz="2400" b="1" dirty="0">
                <a:solidFill>
                  <a:srgbClr val="333333"/>
                </a:solidFill>
                <a:latin typeface="Arial"/>
                <a:ea typeface="Times New Roman"/>
              </a:rPr>
              <a:t>Ноябрь</a:t>
            </a:r>
            <a:endParaRPr lang="ru-RU" sz="2400" dirty="0">
              <a:latin typeface="Times New Roman"/>
              <a:ea typeface="Times New Roman"/>
            </a:endParaRPr>
          </a:p>
          <a:p>
            <a:pPr>
              <a:spcBef>
                <a:spcPts val="1125"/>
              </a:spcBef>
              <a:spcAft>
                <a:spcPts val="1125"/>
              </a:spcAft>
            </a:pPr>
            <a:r>
              <a:rPr lang="ru-RU" sz="2400" dirty="0">
                <a:solidFill>
                  <a:srgbClr val="333333"/>
                </a:solidFill>
                <a:latin typeface="Arial"/>
                <a:ea typeface="Times New Roman"/>
              </a:rPr>
              <a:t>Познакомиться с понятиями: динамика f(форте) и p(пиано), тембрами музыкальных инструментов на примере произведений композитора К. Сен-Санса «Карнавал животных»</a:t>
            </a:r>
            <a:endParaRPr lang="ru-RU" sz="2400" dirty="0">
              <a:latin typeface="Times New Roman"/>
              <a:ea typeface="Times New Roman"/>
            </a:endParaRPr>
          </a:p>
          <a:p>
            <a:pPr>
              <a:spcBef>
                <a:spcPts val="1125"/>
              </a:spcBef>
              <a:spcAft>
                <a:spcPts val="1125"/>
              </a:spcAft>
            </a:pPr>
            <a:r>
              <a:rPr lang="ru-RU" sz="2400" dirty="0">
                <a:solidFill>
                  <a:srgbClr val="333333"/>
                </a:solidFill>
                <a:latin typeface="Arial"/>
                <a:ea typeface="Times New Roman"/>
              </a:rPr>
              <a:t>Слушаем  звукоподражание  голосам животных и птиц.</a:t>
            </a:r>
            <a:endParaRPr lang="ru-RU" sz="2400" dirty="0">
              <a:latin typeface="Times New Roman"/>
              <a:ea typeface="Times New Roman"/>
            </a:endParaRPr>
          </a:p>
          <a:p>
            <a:pPr algn="just">
              <a:spcAft>
                <a:spcPts val="0"/>
              </a:spcAft>
            </a:pPr>
            <a:r>
              <a:rPr lang="ru-RU" sz="2400" b="1" dirty="0">
                <a:solidFill>
                  <a:srgbClr val="333333"/>
                </a:solidFill>
                <a:latin typeface="Arial"/>
                <a:ea typeface="Times New Roman"/>
              </a:rPr>
              <a:t>Декабрь</a:t>
            </a:r>
            <a:endParaRPr lang="ru-RU" sz="2400" dirty="0">
              <a:latin typeface="Times New Roman"/>
              <a:ea typeface="Times New Roman"/>
            </a:endParaRPr>
          </a:p>
          <a:p>
            <a:pPr lvl="0" algn="just"/>
            <a:r>
              <a:rPr lang="ru-RU" sz="2400" dirty="0" smtClean="0">
                <a:solidFill>
                  <a:srgbClr val="333333"/>
                </a:solidFill>
                <a:latin typeface="Arial"/>
                <a:ea typeface="Times New Roman"/>
              </a:rPr>
              <a:t>.</a:t>
            </a:r>
            <a:r>
              <a:rPr lang="ru-RU" sz="2400" dirty="0">
                <a:solidFill>
                  <a:srgbClr val="333333"/>
                </a:solidFill>
                <a:latin typeface="Arial"/>
                <a:ea typeface="Times New Roman"/>
              </a:rPr>
              <a:t> Знакомство с жанром балета. Отрывки из балета </a:t>
            </a:r>
            <a:r>
              <a:rPr lang="ru-RU" sz="2400" dirty="0" smtClean="0">
                <a:solidFill>
                  <a:srgbClr val="333333"/>
                </a:solidFill>
                <a:latin typeface="Arial"/>
                <a:ea typeface="Times New Roman"/>
              </a:rPr>
              <a:t>«Щелкунчик» </a:t>
            </a:r>
            <a:r>
              <a:rPr lang="ru-RU" sz="2400" dirty="0">
                <a:solidFill>
                  <a:srgbClr val="333333"/>
                </a:solidFill>
                <a:latin typeface="Arial"/>
                <a:ea typeface="Times New Roman"/>
              </a:rPr>
              <a:t>П.И. </a:t>
            </a:r>
            <a:r>
              <a:rPr lang="ru-RU" sz="2400" smtClean="0">
                <a:solidFill>
                  <a:srgbClr val="333333"/>
                </a:solidFill>
                <a:latin typeface="Arial"/>
                <a:ea typeface="Times New Roman"/>
              </a:rPr>
              <a:t>Чайковского</a:t>
            </a:r>
          </a:p>
          <a:p>
            <a:pPr lvl="0" algn="just"/>
            <a:endParaRPr lang="ru-RU" sz="2400" dirty="0">
              <a:solidFill>
                <a:srgbClr val="333333"/>
              </a:solidFill>
              <a:latin typeface="Arial"/>
              <a:ea typeface="Times New Roman"/>
            </a:endParaRPr>
          </a:p>
          <a:p>
            <a:pPr algn="just">
              <a:spcAft>
                <a:spcPts val="0"/>
              </a:spcAft>
            </a:pPr>
            <a:r>
              <a:rPr lang="ru-RU" sz="2400" b="1" dirty="0" smtClean="0">
                <a:solidFill>
                  <a:srgbClr val="333333"/>
                </a:solidFill>
                <a:latin typeface="Arial"/>
                <a:ea typeface="Times New Roman"/>
              </a:rPr>
              <a:t>Январь</a:t>
            </a:r>
            <a:endParaRPr lang="ru-RU" sz="2400" dirty="0">
              <a:latin typeface="Times New Roman"/>
              <a:ea typeface="Times New Roman"/>
            </a:endParaRPr>
          </a:p>
          <a:p>
            <a:pPr algn="just">
              <a:spcAft>
                <a:spcPts val="0"/>
              </a:spcAft>
            </a:pPr>
            <a:r>
              <a:rPr lang="ru-RU" sz="2400" b="1" dirty="0">
                <a:solidFill>
                  <a:srgbClr val="333333"/>
                </a:solidFill>
                <a:latin typeface="Arial"/>
                <a:ea typeface="Times New Roman"/>
              </a:rPr>
              <a:t> </a:t>
            </a:r>
            <a:endParaRPr lang="ru-RU" sz="2400" dirty="0">
              <a:latin typeface="Times New Roman"/>
              <a:ea typeface="Times New Roman"/>
            </a:endParaRPr>
          </a:p>
          <a:p>
            <a:pPr algn="just">
              <a:spcAft>
                <a:spcPts val="0"/>
              </a:spcAft>
            </a:pPr>
            <a:r>
              <a:rPr lang="ru-RU" sz="2400" dirty="0" smtClean="0">
                <a:solidFill>
                  <a:srgbClr val="333333"/>
                </a:solidFill>
                <a:latin typeface="Arial"/>
                <a:ea typeface="Times New Roman"/>
              </a:rPr>
              <a:t>Флейта Пана. Знакомство с различными видами флейт.</a:t>
            </a:r>
            <a:endParaRPr lang="ru-RU" sz="2400" dirty="0">
              <a:latin typeface="Times New Roman"/>
              <a:ea typeface="Times New Roman"/>
            </a:endParaRPr>
          </a:p>
          <a:p>
            <a:pPr algn="just">
              <a:spcAft>
                <a:spcPts val="0"/>
              </a:spcAft>
            </a:pPr>
            <a:r>
              <a:rPr lang="ru-RU" sz="2400" dirty="0">
                <a:solidFill>
                  <a:srgbClr val="333333"/>
                </a:solidFill>
                <a:latin typeface="Arial"/>
                <a:ea typeface="Times New Roman"/>
              </a:rPr>
              <a:t> </a:t>
            </a:r>
            <a:endParaRPr lang="ru-RU" sz="2400" dirty="0">
              <a:latin typeface="Times New Roman"/>
              <a:ea typeface="Times New Roman"/>
            </a:endParaRPr>
          </a:p>
          <a:p>
            <a:pPr algn="just">
              <a:spcAft>
                <a:spcPts val="0"/>
              </a:spcAft>
            </a:pPr>
            <a:r>
              <a:rPr lang="ru-RU" sz="2400" b="1" dirty="0">
                <a:solidFill>
                  <a:srgbClr val="333333"/>
                </a:solidFill>
                <a:latin typeface="Arial"/>
                <a:ea typeface="Times New Roman"/>
              </a:rPr>
              <a:t>Февраль</a:t>
            </a:r>
            <a:endParaRPr lang="ru-RU" sz="2400" dirty="0">
              <a:latin typeface="Times New Roman"/>
              <a:ea typeface="Times New Roman"/>
            </a:endParaRPr>
          </a:p>
          <a:p>
            <a:pPr algn="just">
              <a:spcAft>
                <a:spcPts val="0"/>
              </a:spcAft>
            </a:pPr>
            <a:r>
              <a:rPr lang="ru-RU" sz="2400" b="1" dirty="0" smtClean="0">
                <a:solidFill>
                  <a:srgbClr val="333333"/>
                </a:solidFill>
                <a:latin typeface="Arial"/>
                <a:ea typeface="Times New Roman"/>
              </a:rPr>
              <a:t> </a:t>
            </a:r>
            <a:endParaRPr lang="ru-RU" sz="2400" dirty="0" smtClean="0">
              <a:latin typeface="Times New Roman"/>
              <a:ea typeface="Times New Roman"/>
            </a:endParaRPr>
          </a:p>
          <a:p>
            <a:pPr algn="just">
              <a:spcAft>
                <a:spcPts val="0"/>
              </a:spcAft>
            </a:pPr>
            <a:endParaRPr lang="ru-RU" sz="2400" dirty="0" smtClean="0">
              <a:latin typeface="Times New Roman"/>
              <a:ea typeface="Times New Roman"/>
            </a:endParaRPr>
          </a:p>
          <a:p>
            <a:pPr lvl="0" algn="just"/>
            <a:r>
              <a:rPr lang="ru-RU" sz="2400" dirty="0" smtClean="0">
                <a:solidFill>
                  <a:srgbClr val="333333"/>
                </a:solidFill>
                <a:latin typeface="Arial"/>
                <a:ea typeface="Times New Roman"/>
              </a:rPr>
              <a:t>Сказка </a:t>
            </a:r>
            <a:r>
              <a:rPr lang="ru-RU" sz="2400" dirty="0">
                <a:solidFill>
                  <a:srgbClr val="333333"/>
                </a:solidFill>
                <a:latin typeface="Arial"/>
                <a:ea typeface="Times New Roman"/>
              </a:rPr>
              <a:t>в музыке. Образ Бабы Яги у разных композиторов.( Чайковский П.И., Мусоргский М.П.)</a:t>
            </a:r>
            <a:endParaRPr lang="ru-RU" sz="2400" dirty="0">
              <a:solidFill>
                <a:prstClr val="white"/>
              </a:solidFill>
              <a:latin typeface="Times New Roman"/>
              <a:ea typeface="Times New Roman"/>
            </a:endParaRPr>
          </a:p>
          <a:p>
            <a:pPr marL="0" indent="0" algn="ctr">
              <a:lnSpc>
                <a:spcPct val="150000"/>
              </a:lnSpc>
              <a:buNone/>
            </a:pPr>
            <a:endParaRPr lang="ru-RU" sz="2400" b="1" i="1" u="sng" dirty="0">
              <a:solidFill>
                <a:schemeClr val="bg1"/>
              </a:solidFill>
            </a:endParaRPr>
          </a:p>
        </p:txBody>
      </p:sp>
    </p:spTree>
    <p:extLst>
      <p:ext uri="{BB962C8B-B14F-4D97-AF65-F5344CB8AC3E}">
        <p14:creationId xmlns:p14="http://schemas.microsoft.com/office/powerpoint/2010/main" val="4166393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конечная звезда 4"/>
          <p:cNvSpPr/>
          <p:nvPr/>
        </p:nvSpPr>
        <p:spPr>
          <a:xfrm>
            <a:off x="3707904" y="3389107"/>
            <a:ext cx="2160240" cy="181112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60000"/>
              </a:lnSpc>
              <a:spcBef>
                <a:spcPct val="20000"/>
              </a:spcBef>
            </a:pPr>
            <a:r>
              <a:rPr lang="ru-RU" sz="2400" b="1" dirty="0">
                <a:solidFill>
                  <a:prstClr val="black"/>
                </a:solidFill>
              </a:rPr>
              <a:t>РЕБЁНОК</a:t>
            </a:r>
          </a:p>
        </p:txBody>
      </p:sp>
      <p:sp>
        <p:nvSpPr>
          <p:cNvPr id="6" name="Выноска-облако 5"/>
          <p:cNvSpPr/>
          <p:nvPr/>
        </p:nvSpPr>
        <p:spPr>
          <a:xfrm>
            <a:off x="5588471" y="4480147"/>
            <a:ext cx="2520280" cy="1440160"/>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prstClr val="black"/>
                </a:solidFill>
              </a:rPr>
              <a:t>инструктор по физической культуре</a:t>
            </a:r>
            <a:endParaRPr lang="ru-RU" sz="1600" dirty="0"/>
          </a:p>
        </p:txBody>
      </p:sp>
      <p:sp>
        <p:nvSpPr>
          <p:cNvPr id="8" name="Выноска-облако 7"/>
          <p:cNvSpPr/>
          <p:nvPr/>
        </p:nvSpPr>
        <p:spPr>
          <a:xfrm>
            <a:off x="1419918" y="4335740"/>
            <a:ext cx="2376264" cy="1501248"/>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prstClr val="black"/>
                </a:solidFill>
              </a:rPr>
              <a:t>воспитатель</a:t>
            </a:r>
            <a:endParaRPr lang="ru-RU" sz="1600" dirty="0"/>
          </a:p>
        </p:txBody>
      </p:sp>
      <p:sp>
        <p:nvSpPr>
          <p:cNvPr id="9" name="Выноска-облако 8"/>
          <p:cNvSpPr/>
          <p:nvPr/>
        </p:nvSpPr>
        <p:spPr>
          <a:xfrm>
            <a:off x="5728307" y="2797505"/>
            <a:ext cx="2240607" cy="1584176"/>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prstClr val="black"/>
                </a:solidFill>
              </a:rPr>
              <a:t>педагог-психолог</a:t>
            </a:r>
            <a:endParaRPr lang="ru-RU" dirty="0"/>
          </a:p>
        </p:txBody>
      </p:sp>
      <p:sp>
        <p:nvSpPr>
          <p:cNvPr id="10" name="Выноска-облако 9"/>
          <p:cNvSpPr/>
          <p:nvPr/>
        </p:nvSpPr>
        <p:spPr>
          <a:xfrm>
            <a:off x="1403648" y="2852936"/>
            <a:ext cx="2448869" cy="1578502"/>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solidFill>
                  <a:prstClr val="black"/>
                </a:solidFill>
              </a:rPr>
              <a:t>учитель-логопед</a:t>
            </a:r>
            <a:endParaRPr lang="ru-RU" dirty="0"/>
          </a:p>
        </p:txBody>
      </p:sp>
      <p:sp>
        <p:nvSpPr>
          <p:cNvPr id="11" name="Выноска-облако 10"/>
          <p:cNvSpPr/>
          <p:nvPr/>
        </p:nvSpPr>
        <p:spPr>
          <a:xfrm>
            <a:off x="3545886" y="2056522"/>
            <a:ext cx="2754306" cy="1481965"/>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prstClr val="black"/>
                </a:solidFill>
              </a:rPr>
              <a:t>м</a:t>
            </a:r>
            <a:r>
              <a:rPr lang="ru-RU" sz="2000" b="1" dirty="0" smtClean="0">
                <a:solidFill>
                  <a:prstClr val="black"/>
                </a:solidFill>
              </a:rPr>
              <a:t>узыкальный руководитель</a:t>
            </a:r>
            <a:endParaRPr lang="ru-RU" sz="1600" dirty="0"/>
          </a:p>
        </p:txBody>
      </p:sp>
      <p:sp>
        <p:nvSpPr>
          <p:cNvPr id="12" name="Выноска-облако 11"/>
          <p:cNvSpPr/>
          <p:nvPr/>
        </p:nvSpPr>
        <p:spPr>
          <a:xfrm>
            <a:off x="3391540" y="4994397"/>
            <a:ext cx="2484276" cy="1476164"/>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prstClr val="black"/>
                </a:solidFill>
              </a:rPr>
              <a:t>родители</a:t>
            </a:r>
            <a:endParaRPr lang="ru-RU" sz="1600" dirty="0"/>
          </a:p>
        </p:txBody>
      </p:sp>
      <p:sp>
        <p:nvSpPr>
          <p:cNvPr id="2" name="Объект 1"/>
          <p:cNvSpPr>
            <a:spLocks noGrp="1"/>
          </p:cNvSpPr>
          <p:nvPr>
            <p:ph idx="1"/>
          </p:nvPr>
        </p:nvSpPr>
        <p:spPr/>
        <p:txBody>
          <a:bodyPr/>
          <a:lstStyle/>
          <a:p>
            <a:endParaRPr lang="ru-RU" dirty="0"/>
          </a:p>
        </p:txBody>
      </p:sp>
      <p:pic>
        <p:nvPicPr>
          <p:cNvPr id="1026" name="Picture 2" descr="C:\Documents and Settings\оля\Рабочий стол\DSC00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5338" y="-2451100"/>
            <a:ext cx="13460413" cy="100949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оля\Рабочий стол\DSC004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13" y="-2335213"/>
            <a:ext cx="13460413" cy="100949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оля\Рабочий стол\DSC004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61913"/>
            <a:ext cx="13460413" cy="1009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53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556792"/>
            <a:ext cx="8229600" cy="4525963"/>
          </a:xfrm>
        </p:spPr>
        <p:txBody>
          <a:bodyPr>
            <a:normAutofit fontScale="85000" lnSpcReduction="20000"/>
          </a:bodyPr>
          <a:lstStyle/>
          <a:p>
            <a:pPr marL="0" indent="0">
              <a:buNone/>
            </a:pPr>
            <a:r>
              <a:rPr lang="ru-RU" b="1" i="1" u="sng" dirty="0" smtClean="0">
                <a:solidFill>
                  <a:srgbClr val="00B050"/>
                </a:solidFill>
                <a:effectLst>
                  <a:outerShdw blurRad="38100" dist="38100" dir="2700000" algn="tl">
                    <a:srgbClr val="000000">
                      <a:alpha val="43137"/>
                    </a:srgbClr>
                  </a:outerShdw>
                </a:effectLst>
              </a:rPr>
              <a:t>Применение  </a:t>
            </a:r>
            <a:r>
              <a:rPr lang="ru-RU" b="1" i="1" u="sng" dirty="0">
                <a:solidFill>
                  <a:srgbClr val="00B050"/>
                </a:solidFill>
                <a:effectLst>
                  <a:outerShdw blurRad="38100" dist="38100" dir="2700000" algn="tl">
                    <a:srgbClr val="000000">
                      <a:alpha val="43137"/>
                    </a:srgbClr>
                  </a:outerShdw>
                </a:effectLst>
              </a:rPr>
              <a:t>на музыкальных занятиях современных технологий и методик обеспечивают разностороннее развитие личности ребенка благодаря тесной взаимосвязи эстетического воспитания  с  нравственным, умственным, физическим. При использовании всех видов музыкальной деятельности, доступных дошкольному возрасту, творческих возможностях ребенка, достигается гармоничность музыкально – эстетического воспитания, а,  следовательно, решение главной цели  работы музыкального руководителя – научить детей любить и понимать музыку.</a:t>
            </a:r>
            <a:endParaRPr lang="ru-RU" dirty="0">
              <a:solidFill>
                <a:schemeClr val="bg1"/>
              </a:solidFill>
            </a:endParaRPr>
          </a:p>
        </p:txBody>
      </p:sp>
      <p:pic>
        <p:nvPicPr>
          <p:cNvPr id="2050" name="Picture 2" descr="C:\Documents and Settings\оля\Рабочий стол\DSC00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088" y="-1630363"/>
            <a:ext cx="13460413" cy="100949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оля\Рабочий стол\DSC004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63" y="-211138"/>
            <a:ext cx="13460412" cy="1009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7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F:\Детский сад года 2015-готовые материалы\фото к Детскому сада года 2015\12\3-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3891706" cy="2518028"/>
          </a:xfrm>
          <a:prstGeom prst="ellipse">
            <a:avLst/>
          </a:prstGeom>
          <a:ln>
            <a:noFill/>
          </a:ln>
          <a:effectLst>
            <a:softEdge rad="112500"/>
          </a:effectLst>
        </p:spPr>
      </p:pic>
      <p:pic>
        <p:nvPicPr>
          <p:cNvPr id="5" name="Рисунок 4" descr="F:\Детский сад года 2015-готовые материалы\фото к Детскому сада года 2015\10\1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04664"/>
            <a:ext cx="3549392" cy="2520280"/>
          </a:xfrm>
          <a:prstGeom prst="ellipse">
            <a:avLst/>
          </a:prstGeom>
          <a:ln>
            <a:noFill/>
          </a:ln>
          <a:effectLst>
            <a:softEdge rad="112500"/>
          </a:effectLst>
        </p:spPr>
      </p:pic>
      <p:pic>
        <p:nvPicPr>
          <p:cNvPr id="6" name="Рисунок 5" descr="F:\Детский сад года 2015-готовые материалы\фото к Детскому сада года 2015\11\1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650033"/>
            <a:ext cx="3672408" cy="2376264"/>
          </a:xfrm>
          <a:prstGeom prst="ellipse">
            <a:avLst/>
          </a:prstGeom>
          <a:ln>
            <a:noFill/>
          </a:ln>
          <a:effectLst>
            <a:softEdge rad="112500"/>
          </a:effectLst>
        </p:spPr>
      </p:pic>
      <p:pic>
        <p:nvPicPr>
          <p:cNvPr id="7" name="Рисунок 6" descr="F:\ФОТОГРАФИИ ЗА 2014-2015уч.год\ЕВТЕЕВА СКАЗКА-10.06.2015г\10МАЯ 2015Г СКАЗКА  ЕВТЕЕВОЙ В, В, 06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511026"/>
            <a:ext cx="3816424" cy="2654278"/>
          </a:xfrm>
          <a:prstGeom prst="ellipse">
            <a:avLst/>
          </a:prstGeom>
          <a:ln>
            <a:noFill/>
          </a:ln>
          <a:effectLst>
            <a:softEdge rad="112500"/>
          </a:effectLst>
        </p:spPr>
      </p:pic>
      <p:pic>
        <p:nvPicPr>
          <p:cNvPr id="3074" name="Picture 2" descr="C:\Documents and Settings\оля\Рабочий стол\DSC004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9513" y="-800100"/>
            <a:ext cx="13460413" cy="1009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17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277</TotalTime>
  <Words>317</Words>
  <Application>Microsoft Office PowerPoint</Application>
  <PresentationFormat>Экран (4:3)</PresentationFormat>
  <Paragraphs>48</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Детский сад №31 «Дюймовочка» г. Зеленогорск   «Современные технологии в работе музыкального руководителя дошкольного учреждения.»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Социально-личностное развитие детей через музыкальную сказку</dc:title>
  <dc:creator>Lenovo</dc:creator>
  <cp:lastModifiedBy>оля</cp:lastModifiedBy>
  <cp:revision>33</cp:revision>
  <dcterms:created xsi:type="dcterms:W3CDTF">2013-12-04T17:52:41Z</dcterms:created>
  <dcterms:modified xsi:type="dcterms:W3CDTF">2017-01-30T02:08:23Z</dcterms:modified>
</cp:coreProperties>
</file>